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19"/>
  </p:notesMasterIdLst>
  <p:sldIdLst>
    <p:sldId id="277" r:id="rId4"/>
    <p:sldId id="257" r:id="rId5"/>
    <p:sldId id="313" r:id="rId6"/>
    <p:sldId id="278" r:id="rId7"/>
    <p:sldId id="279" r:id="rId8"/>
    <p:sldId id="2076137144" r:id="rId9"/>
    <p:sldId id="2076137141" r:id="rId10"/>
    <p:sldId id="2076137142" r:id="rId11"/>
    <p:sldId id="281" r:id="rId12"/>
    <p:sldId id="2076137143" r:id="rId13"/>
    <p:sldId id="280" r:id="rId14"/>
    <p:sldId id="275" r:id="rId15"/>
    <p:sldId id="276" r:id="rId16"/>
    <p:sldId id="270" r:id="rId17"/>
    <p:sldId id="26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3741" autoAdjust="0"/>
  </p:normalViewPr>
  <p:slideViewPr>
    <p:cSldViewPr snapToGrid="0">
      <p:cViewPr varScale="1">
        <p:scale>
          <a:sx n="66" d="100"/>
          <a:sy n="66" d="100"/>
        </p:scale>
        <p:origin x="856" y="32"/>
      </p:cViewPr>
      <p:guideLst/>
    </p:cSldViewPr>
  </p:slideViewPr>
  <p:notesTextViewPr>
    <p:cViewPr>
      <p:scale>
        <a:sx n="1" d="1"/>
        <a:sy n="1" d="1"/>
      </p:scale>
      <p:origin x="0" y="-9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‹N°›</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earchitoperations.techtarget.com/definition/container-repositor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theserverside.com/definition/JSON-Javascript-Object-Notation" TargetMode="External"/><Relationship Id="rId4" Type="http://schemas.openxmlformats.org/officeDocument/2006/relationships/hyperlink" Target="https://searchstorage.techtarget.com/definition/cach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 will describe in this session the workflow to compile a Docker-based ASP.NET Core web application and to deploy it after to a Kubernetes cluster that is already running on the Azure Container Service (AKS), we will use Visual Studio Team Services (VSTS). We will describe other features that are available with Azure App Service such as scaling, auto-scaling, using slots in staging or production.</a:t>
            </a:r>
          </a:p>
          <a:p>
            <a:endParaRPr lang="en-US" dirty="0"/>
          </a:p>
          <a:p>
            <a:endParaRPr lang="fr-CA" dirty="0"/>
          </a:p>
        </p:txBody>
      </p:sp>
      <p:sp>
        <p:nvSpPr>
          <p:cNvPr id="4" name="Espace réservé du numéro de diapositive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80745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Who</a:t>
            </a:r>
            <a:r>
              <a:rPr lang="fr-CA" dirty="0"/>
              <a:t> </a:t>
            </a:r>
            <a:r>
              <a:rPr lang="fr-CA" dirty="0" err="1"/>
              <a:t>I’m</a:t>
            </a:r>
            <a:r>
              <a:rPr lang="fr-CA" dirty="0"/>
              <a:t>?</a:t>
            </a:r>
          </a:p>
          <a:p>
            <a:r>
              <a:rPr lang="fr-CA" dirty="0" err="1"/>
              <a:t>I’m</a:t>
            </a:r>
            <a:r>
              <a:rPr lang="fr-CA" dirty="0"/>
              <a:t> Microsoft MVP in </a:t>
            </a:r>
            <a:r>
              <a:rPr lang="fr-CA" dirty="0" err="1"/>
              <a:t>developer</a:t>
            </a:r>
            <a:r>
              <a:rPr lang="fr-CA" dirty="0"/>
              <a:t> technologies, a software </a:t>
            </a:r>
            <a:r>
              <a:rPr lang="fr-CA" dirty="0" err="1"/>
              <a:t>architect</a:t>
            </a:r>
            <a:r>
              <a:rPr lang="fr-CA" dirty="0"/>
              <a:t>, a membrer and a speaker in </a:t>
            </a:r>
            <a:r>
              <a:rPr lang="fr-CA" dirty="0" err="1"/>
              <a:t>dotnetfoundation</a:t>
            </a:r>
            <a:r>
              <a:rPr lang="fr-CA" dirty="0"/>
              <a:t>.</a:t>
            </a:r>
          </a:p>
          <a:p>
            <a:r>
              <a:rPr lang="fr-CA" dirty="0" err="1"/>
              <a:t>I’m</a:t>
            </a:r>
            <a:r>
              <a:rPr lang="fr-CA" dirty="0"/>
              <a:t> </a:t>
            </a:r>
            <a:r>
              <a:rPr lang="fr-CA" dirty="0" err="1"/>
              <a:t>also</a:t>
            </a:r>
            <a:r>
              <a:rPr lang="fr-CA" dirty="0"/>
              <a:t> MCT and Azure </a:t>
            </a:r>
            <a:r>
              <a:rPr lang="fr-CA" dirty="0" err="1"/>
              <a:t>certified</a:t>
            </a:r>
            <a:r>
              <a:rPr lang="fr-CA" dirty="0"/>
              <a:t>. </a:t>
            </a:r>
          </a:p>
          <a:p>
            <a:r>
              <a:rPr lang="fr-CA" dirty="0"/>
              <a:t>You can follow me on medium blog, LinkedIn, </a:t>
            </a:r>
            <a:r>
              <a:rPr lang="fr-CA" dirty="0" err="1"/>
              <a:t>youtube</a:t>
            </a:r>
            <a:r>
              <a:rPr lang="fr-CA" dirty="0"/>
              <a:t> or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If you have questions during the presentation, you can use the chat option on the right, I will answer you in the end of this session.</a:t>
            </a:r>
          </a:p>
          <a:p>
            <a:endParaRPr lang="en-CA" dirty="0"/>
          </a:p>
        </p:txBody>
      </p:sp>
      <p:sp>
        <p:nvSpPr>
          <p:cNvPr id="4" name="Espace réservé du numéro de diapositive 3"/>
          <p:cNvSpPr>
            <a:spLocks noGrp="1"/>
          </p:cNvSpPr>
          <p:nvPr>
            <p:ph type="sldNum" sz="quarter" idx="5"/>
          </p:nvPr>
        </p:nvSpPr>
        <p:spPr/>
        <p:txBody>
          <a:bodyPr/>
          <a:lstStyle/>
          <a:p>
            <a:fld id="{EDC4E5E3-5945-42E1-95B7-2F0223F6C280}" type="slidenum">
              <a:rPr lang="en-US" smtClean="0"/>
              <a:t>3</a:t>
            </a:fld>
            <a:endParaRPr lang="en-US"/>
          </a:p>
        </p:txBody>
      </p:sp>
    </p:spTree>
    <p:extLst>
      <p:ext uri="{BB962C8B-B14F-4D97-AF65-F5344CB8AC3E}">
        <p14:creationId xmlns:p14="http://schemas.microsoft.com/office/powerpoint/2010/main" val="129112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02972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pPr algn="l"/>
            <a:r>
              <a:rPr lang="fr-CA" b="1" i="0" dirty="0">
                <a:solidFill>
                  <a:srgbClr val="323232"/>
                </a:solidFill>
                <a:effectLst/>
                <a:latin typeface="Arial" panose="020B0604020202020204" pitchFamily="34" charset="0"/>
              </a:rPr>
              <a:t>Docker container vs. Docker image</a:t>
            </a:r>
          </a:p>
          <a:p>
            <a:br>
              <a:rPr lang="fr-CA" dirty="0"/>
            </a:br>
            <a:r>
              <a:rPr lang="en-US" dirty="0"/>
              <a:t>A Docker container is a virtualized runtime environment used in application development. It is used to create, run and deploy applications that are isolated from the underlying hardware. A Docker container can use one machine, share its kernel and virtualize the OS to run more isolated processes. As a result, Docker containers are lightweight.</a:t>
            </a:r>
          </a:p>
          <a:p>
            <a:endParaRPr lang="en-US" dirty="0"/>
          </a:p>
          <a:p>
            <a:r>
              <a:rPr lang="en-US" dirty="0"/>
              <a:t>A Docker image is like a snapshot in other types of VM environments. It is a record of a Docker container at a specific point in time. Docker images are also immutable. While they can't be changed, they can be duplicated, shared or deleted. The feature is useful for testing new software or configurations because whatever happens, the image remains unchanged.</a:t>
            </a:r>
          </a:p>
          <a:p>
            <a:endParaRPr lang="en-US" dirty="0"/>
          </a:p>
          <a:p>
            <a:r>
              <a:rPr lang="en-US" dirty="0"/>
              <a:t>Containers need a runnable image to exist. Containers are dependent on images, because they are used to construct runtime environments and are needed to run an application.</a:t>
            </a:r>
            <a:endParaRPr lang="fr-CA" dirty="0"/>
          </a:p>
        </p:txBody>
      </p:sp>
      <p:sp>
        <p:nvSpPr>
          <p:cNvPr id="4" name="Espace réservé du numéro de diapositive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118211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6C6C6C"/>
                </a:solidFill>
                <a:effectLst/>
                <a:latin typeface="Arial" panose="020B0604020202020204" pitchFamily="34" charset="0"/>
              </a:rPr>
              <a:t>A Docker image has many layers, and each image includes everything needed to configure a container environment -- system libraries, tools, dependencies and other files. Some of the parts of an image include:</a:t>
            </a:r>
          </a:p>
          <a:p>
            <a:pPr algn="l">
              <a:buFont typeface="Arial" panose="020B0604020202020204" pitchFamily="34" charset="0"/>
              <a:buChar char="•"/>
            </a:pPr>
            <a:r>
              <a:rPr lang="en-US" b="1" i="0" dirty="0">
                <a:solidFill>
                  <a:srgbClr val="666666"/>
                </a:solidFill>
                <a:effectLst/>
                <a:latin typeface="Arial" panose="020B0604020202020204" pitchFamily="34" charset="0"/>
              </a:rPr>
              <a:t>Base image.</a:t>
            </a:r>
            <a:r>
              <a:rPr lang="en-US" b="0" i="0" dirty="0">
                <a:solidFill>
                  <a:srgbClr val="666666"/>
                </a:solidFill>
                <a:effectLst/>
                <a:latin typeface="Arial" panose="020B0604020202020204" pitchFamily="34" charset="0"/>
              </a:rPr>
              <a:t> The user can build this first layer entirely from scratch with the build command.</a:t>
            </a:r>
          </a:p>
          <a:p>
            <a:pPr algn="l">
              <a:buFont typeface="Arial" panose="020B0604020202020204" pitchFamily="34" charset="0"/>
              <a:buChar char="•"/>
            </a:pPr>
            <a:r>
              <a:rPr lang="en-US" b="1" i="0" dirty="0">
                <a:solidFill>
                  <a:srgbClr val="666666"/>
                </a:solidFill>
                <a:effectLst/>
                <a:latin typeface="Arial" panose="020B0604020202020204" pitchFamily="34" charset="0"/>
              </a:rPr>
              <a:t>Parent image.</a:t>
            </a:r>
            <a:r>
              <a:rPr lang="en-US" b="0" i="0" dirty="0">
                <a:solidFill>
                  <a:srgbClr val="666666"/>
                </a:solidFill>
                <a:effectLst/>
                <a:latin typeface="Arial" panose="020B0604020202020204" pitchFamily="34" charset="0"/>
              </a:rPr>
              <a:t> As an alternative to a base image, a parent image can be the first layer in a Docker image. It is a reused image that serves as a foundation for all other layers.</a:t>
            </a:r>
          </a:p>
          <a:p>
            <a:pPr algn="l">
              <a:buFont typeface="Arial" panose="020B0604020202020204" pitchFamily="34" charset="0"/>
              <a:buChar char="•"/>
            </a:pPr>
            <a:r>
              <a:rPr lang="en-US" b="1" i="0" dirty="0">
                <a:solidFill>
                  <a:srgbClr val="666666"/>
                </a:solidFill>
                <a:effectLst/>
                <a:latin typeface="Arial" panose="020B0604020202020204" pitchFamily="34" charset="0"/>
              </a:rPr>
              <a:t>Layers.</a:t>
            </a:r>
            <a:r>
              <a:rPr lang="en-US" b="0" i="0" dirty="0">
                <a:solidFill>
                  <a:srgbClr val="666666"/>
                </a:solidFill>
                <a:effectLst/>
                <a:latin typeface="Arial" panose="020B0604020202020204" pitchFamily="34" charset="0"/>
              </a:rPr>
              <a:t> Layers are added to the base image, using code that will enable it to run in a container. Each layer of a Docker image is viewable under /var/lib/docker/</a:t>
            </a:r>
            <a:r>
              <a:rPr lang="en-US" b="0" i="0" dirty="0" err="1">
                <a:solidFill>
                  <a:srgbClr val="666666"/>
                </a:solidFill>
                <a:effectLst/>
                <a:latin typeface="Arial" panose="020B0604020202020204" pitchFamily="34" charset="0"/>
              </a:rPr>
              <a:t>aufs</a:t>
            </a:r>
            <a:r>
              <a:rPr lang="en-US" b="0" i="0" dirty="0">
                <a:solidFill>
                  <a:srgbClr val="666666"/>
                </a:solidFill>
                <a:effectLst/>
                <a:latin typeface="Arial" panose="020B0604020202020204" pitchFamily="34" charset="0"/>
              </a:rPr>
              <a:t>/diff, or via the Docker history command in the command-line interface (CLI). Docker's default status is to show all top-layer images, including </a:t>
            </a:r>
            <a:r>
              <a:rPr lang="en-US" b="0" i="0" u="sng" dirty="0">
                <a:solidFill>
                  <a:srgbClr val="00B3AC"/>
                </a:solidFill>
                <a:effectLst/>
                <a:latin typeface="Arial" panose="020B0604020202020204" pitchFamily="34" charset="0"/>
                <a:hlinkClick r:id="rId3"/>
              </a:rPr>
              <a:t>repository</a:t>
            </a:r>
            <a:r>
              <a:rPr lang="en-US" b="0" i="0" dirty="0">
                <a:solidFill>
                  <a:srgbClr val="666666"/>
                </a:solidFill>
                <a:effectLst/>
                <a:latin typeface="Arial" panose="020B0604020202020204" pitchFamily="34" charset="0"/>
              </a:rPr>
              <a:t>, tags and file sizes. Intermediate layers are </a:t>
            </a:r>
            <a:r>
              <a:rPr lang="en-US" b="0" i="0" u="sng" dirty="0">
                <a:solidFill>
                  <a:srgbClr val="00B3AC"/>
                </a:solidFill>
                <a:effectLst/>
                <a:latin typeface="Arial" panose="020B0604020202020204" pitchFamily="34" charset="0"/>
                <a:hlinkClick r:id="rId4"/>
              </a:rPr>
              <a:t>cached</a:t>
            </a:r>
            <a:r>
              <a:rPr lang="en-US" b="0" i="0" dirty="0">
                <a:solidFill>
                  <a:srgbClr val="666666"/>
                </a:solidFill>
                <a:effectLst/>
                <a:latin typeface="Arial" panose="020B0604020202020204" pitchFamily="34" charset="0"/>
              </a:rPr>
              <a:t>, making top layers easier to view. Docker has storage drives that handle the management of image layer contents.</a:t>
            </a:r>
          </a:p>
          <a:p>
            <a:pPr algn="l">
              <a:buFont typeface="Arial" panose="020B0604020202020204" pitchFamily="34" charset="0"/>
              <a:buChar char="•"/>
            </a:pPr>
            <a:r>
              <a:rPr lang="en-US" b="1" i="0" dirty="0">
                <a:solidFill>
                  <a:srgbClr val="666666"/>
                </a:solidFill>
                <a:effectLst/>
                <a:latin typeface="Arial" panose="020B0604020202020204" pitchFamily="34" charset="0"/>
              </a:rPr>
              <a:t>Container layer.</a:t>
            </a:r>
            <a:r>
              <a:rPr lang="en-US" b="0" i="0" dirty="0">
                <a:solidFill>
                  <a:srgbClr val="666666"/>
                </a:solidFill>
                <a:effectLst/>
                <a:latin typeface="Arial" panose="020B0604020202020204" pitchFamily="34" charset="0"/>
              </a:rPr>
              <a:t> A Docker image not only creates a new container, but also a writable or container layer. This layer hosts changes made to the running container and stores newly written and deleted files, as well as changes to existing files. This layer is also used to customize containers.</a:t>
            </a:r>
          </a:p>
          <a:p>
            <a:pPr algn="l">
              <a:buFont typeface="Arial" panose="020B0604020202020204" pitchFamily="34" charset="0"/>
              <a:buChar char="•"/>
            </a:pPr>
            <a:r>
              <a:rPr lang="en-US" b="1" i="0" dirty="0">
                <a:solidFill>
                  <a:srgbClr val="666666"/>
                </a:solidFill>
                <a:effectLst/>
                <a:latin typeface="Arial" panose="020B0604020202020204" pitchFamily="34" charset="0"/>
              </a:rPr>
              <a:t>Docker manifest.</a:t>
            </a:r>
            <a:r>
              <a:rPr lang="en-US" b="0" i="0" dirty="0">
                <a:solidFill>
                  <a:srgbClr val="666666"/>
                </a:solidFill>
                <a:effectLst/>
                <a:latin typeface="Arial" panose="020B0604020202020204" pitchFamily="34" charset="0"/>
              </a:rPr>
              <a:t> This part of the Docker image is an additional file. It uses </a:t>
            </a:r>
            <a:r>
              <a:rPr lang="en-US" b="0" i="0" u="sng" dirty="0">
                <a:solidFill>
                  <a:srgbClr val="00B3AC"/>
                </a:solidFill>
                <a:effectLst/>
                <a:latin typeface="Arial" panose="020B0604020202020204" pitchFamily="34" charset="0"/>
                <a:hlinkClick r:id="rId5"/>
              </a:rPr>
              <a:t>JSON</a:t>
            </a:r>
            <a:r>
              <a:rPr lang="en-US" b="0" i="0" dirty="0">
                <a:solidFill>
                  <a:srgbClr val="666666"/>
                </a:solidFill>
                <a:effectLst/>
                <a:latin typeface="Arial" panose="020B0604020202020204" pitchFamily="34" charset="0"/>
              </a:rPr>
              <a:t> format to describe the image, using information such as image tags and digital signature.</a:t>
            </a:r>
          </a:p>
          <a:p>
            <a:br>
              <a:rPr lang="en-US" dirty="0"/>
            </a:br>
            <a:br>
              <a:rPr lang="en-US" b="0" i="0" dirty="0">
                <a:solidFill>
                  <a:srgbClr val="323232"/>
                </a:solidFill>
                <a:effectLst/>
                <a:latin typeface="Arial" panose="020B0604020202020204" pitchFamily="34" charset="0"/>
              </a:rPr>
            </a:br>
            <a:endParaRPr lang="fr-CA" dirty="0"/>
          </a:p>
        </p:txBody>
      </p:sp>
      <p:sp>
        <p:nvSpPr>
          <p:cNvPr id="4" name="Espace réservé du numéro de diapositive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26168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11/1/2021 11:47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Interactive method</a:t>
            </a:r>
          </a:p>
          <a:p>
            <a:r>
              <a:rPr lang="en-US" dirty="0"/>
              <a:t>With this method, users run a container from an existing Docker image and manually make any needed changes to the environment before saving the image. The interactive method is the easiest way to create docker images. The first step is to launch Docker and open a terminal session. Then use the Docker run command </a:t>
            </a:r>
            <a:r>
              <a:rPr lang="en-US" dirty="0" err="1"/>
              <a:t>image_name:tag_name</a:t>
            </a:r>
            <a:r>
              <a:rPr lang="en-US" dirty="0"/>
              <a:t>. This starts a shell session with the container that was launched from the image. If the tag name is omitted, Docker uses the most recent version of the image. After this, the image should appear listed in results.</a:t>
            </a:r>
          </a:p>
          <a:p>
            <a:endParaRPr lang="en-US" dirty="0"/>
          </a:p>
          <a:p>
            <a:r>
              <a:rPr lang="en-US" b="1" dirty="0" err="1"/>
              <a:t>Dockerfile</a:t>
            </a:r>
            <a:r>
              <a:rPr lang="en-US" b="1" dirty="0"/>
              <a:t> method</a:t>
            </a:r>
          </a:p>
          <a:p>
            <a:r>
              <a:rPr lang="en-US" dirty="0"/>
              <a:t>This approach requires making a plain text </a:t>
            </a:r>
            <a:r>
              <a:rPr lang="en-US" dirty="0" err="1"/>
              <a:t>Dockerfile</a:t>
            </a:r>
            <a:r>
              <a:rPr lang="en-US" dirty="0"/>
              <a:t>. The </a:t>
            </a:r>
            <a:r>
              <a:rPr lang="en-US" dirty="0" err="1"/>
              <a:t>Dockerfile</a:t>
            </a:r>
            <a:r>
              <a:rPr lang="en-US" dirty="0"/>
              <a:t> makes the specifications for creating an image. This process is more difficult and time-consuming, but it does well in continuous delivery environments. The method includes creating the </a:t>
            </a:r>
            <a:r>
              <a:rPr lang="en-US" dirty="0" err="1"/>
              <a:t>Dockerfile</a:t>
            </a:r>
            <a:r>
              <a:rPr lang="en-US" dirty="0"/>
              <a:t> and adding the commands needed for the image. Once the </a:t>
            </a:r>
            <a:r>
              <a:rPr lang="en-US" dirty="0" err="1"/>
              <a:t>Dockerfile</a:t>
            </a:r>
            <a:r>
              <a:rPr lang="en-US" dirty="0"/>
              <a:t> is started, the user sets up a .</a:t>
            </a:r>
            <a:r>
              <a:rPr lang="en-US" dirty="0" err="1"/>
              <a:t>dockerignore</a:t>
            </a:r>
            <a:r>
              <a:rPr lang="en-US" dirty="0"/>
              <a:t> file to exclude any files not needed for the final build. The .</a:t>
            </a:r>
            <a:r>
              <a:rPr lang="en-US" dirty="0" err="1"/>
              <a:t>dockerignore</a:t>
            </a:r>
            <a:r>
              <a:rPr lang="en-US" dirty="0"/>
              <a:t> file is in the root directory. Next, the Docker build command is used to create a Docker image and an image name and tag are set. Lastly, the Docker images command is used to see the created image.</a:t>
            </a:r>
            <a:endParaRPr lang="fr-CA" dirty="0"/>
          </a:p>
        </p:txBody>
      </p:sp>
      <p:sp>
        <p:nvSpPr>
          <p:cNvPr id="4" name="Espace réservé du numéro de diapositive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10053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‹N°›</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Picture Placeholder 6"/>
          <p:cNvSpPr>
            <a:spLocks noGrp="1"/>
          </p:cNvSpPr>
          <p:nvPr>
            <p:ph type="pic" sz="quarter" idx="10"/>
          </p:nvPr>
        </p:nvSpPr>
        <p:spPr>
          <a:xfrm>
            <a:off x="5646737" y="0"/>
            <a:ext cx="6545263" cy="6858000"/>
          </a:xfrm>
          <a:prstGeom prst="rect">
            <a:avLst/>
          </a:prstGeom>
        </p:spPr>
        <p:txBody>
          <a:bodyPr/>
          <a:lstStyle/>
          <a:p>
            <a:endParaRPr lang="id-ID"/>
          </a:p>
        </p:txBody>
      </p:sp>
    </p:spTree>
    <p:extLst>
      <p:ext uri="{BB962C8B-B14F-4D97-AF65-F5344CB8AC3E}">
        <p14:creationId xmlns:p14="http://schemas.microsoft.com/office/powerpoint/2010/main" val="16783436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‹N°›</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‹N°›</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‹N°›</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‹N°›</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‹N°›</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hamida-rebai-trabelsi-09b8525/" TargetMode="External"/><Relationship Id="rId13"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hyperlink" Target="https://didourebai.medium.com/" TargetMode="External"/><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s://www.youtube.com/channel/UC31YxrncpmMma2_UuaWxkK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icrosoft.com/en-us/azure/cloud-shell/quickstart"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3"/>
          <a:stretch>
            <a:fillRect/>
          </a:stretch>
        </p:blipFill>
        <p:spPr>
          <a:xfrm>
            <a:off x="0" y="0"/>
            <a:ext cx="12192000" cy="6858000"/>
          </a:xfrm>
          <a:prstGeom prst="rect">
            <a:avLst/>
          </a:prstGeom>
        </p:spPr>
      </p:pic>
      <p:sp>
        <p:nvSpPr>
          <p:cNvPr id="3" name="Titre 1">
            <a:extLst>
              <a:ext uri="{FF2B5EF4-FFF2-40B4-BE49-F238E27FC236}">
                <a16:creationId xmlns:a16="http://schemas.microsoft.com/office/drawing/2014/main" id="{263E554F-7ED5-49ED-A780-EA8603EA9883}"/>
              </a:ext>
            </a:extLst>
          </p:cNvPr>
          <p:cNvSpPr txBox="1">
            <a:spLocks/>
          </p:cNvSpPr>
          <p:nvPr/>
        </p:nvSpPr>
        <p:spPr>
          <a:xfrm>
            <a:off x="1524000" y="2790716"/>
            <a:ext cx="9144000" cy="23876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t>Create a Docker Image</a:t>
            </a:r>
            <a:endParaRPr lang="fr-CA" dirty="0"/>
          </a:p>
        </p:txBody>
      </p:sp>
    </p:spTree>
    <p:extLst>
      <p:ext uri="{BB962C8B-B14F-4D97-AF65-F5344CB8AC3E}">
        <p14:creationId xmlns:p14="http://schemas.microsoft.com/office/powerpoint/2010/main" val="54487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0E4B1-D7AF-4847-93F3-67C9FE0740C9}"/>
              </a:ext>
            </a:extLst>
          </p:cNvPr>
          <p:cNvSpPr>
            <a:spLocks noGrp="1"/>
          </p:cNvSpPr>
          <p:nvPr>
            <p:ph type="title"/>
          </p:nvPr>
        </p:nvSpPr>
        <p:spPr/>
        <p:txBody>
          <a:bodyPr>
            <a:normAutofit/>
          </a:bodyPr>
          <a:lstStyle/>
          <a:p>
            <a:r>
              <a:rPr lang="en-CA" dirty="0"/>
              <a:t>Build and store images by using Azure Container Registry</a:t>
            </a:r>
            <a:endParaRPr lang="fr-CA" dirty="0"/>
          </a:p>
        </p:txBody>
      </p:sp>
      <p:sp>
        <p:nvSpPr>
          <p:cNvPr id="3" name="Espace réservé du contenu 2">
            <a:extLst>
              <a:ext uri="{FF2B5EF4-FFF2-40B4-BE49-F238E27FC236}">
                <a16:creationId xmlns:a16="http://schemas.microsoft.com/office/drawing/2014/main" id="{07AAE0EE-17ED-47F3-ACBC-56C739FA0AEF}"/>
              </a:ext>
            </a:extLst>
          </p:cNvPr>
          <p:cNvSpPr>
            <a:spLocks noGrp="1"/>
          </p:cNvSpPr>
          <p:nvPr>
            <p:ph idx="1"/>
          </p:nvPr>
        </p:nvSpPr>
        <p:spPr/>
        <p:txBody>
          <a:bodyPr/>
          <a:lstStyle/>
          <a:p>
            <a:r>
              <a:rPr lang="fr-CA" dirty="0" err="1"/>
              <a:t>What</a:t>
            </a:r>
            <a:r>
              <a:rPr lang="fr-CA" dirty="0"/>
              <a:t> </a:t>
            </a:r>
            <a:r>
              <a:rPr lang="fr-CA" dirty="0" err="1"/>
              <a:t>is</a:t>
            </a:r>
            <a:r>
              <a:rPr lang="fr-CA" dirty="0"/>
              <a:t> Container </a:t>
            </a:r>
            <a:r>
              <a:rPr lang="fr-CA" dirty="0" err="1"/>
              <a:t>Registry</a:t>
            </a:r>
            <a:r>
              <a:rPr lang="fr-CA" dirty="0"/>
              <a:t>?</a:t>
            </a:r>
          </a:p>
          <a:p>
            <a:pPr lvl="1"/>
            <a:r>
              <a:rPr lang="en-US" b="0" i="0" dirty="0">
                <a:solidFill>
                  <a:srgbClr val="171717"/>
                </a:solidFill>
                <a:effectLst/>
                <a:latin typeface="Segoe UI" panose="020B0502040204020203" pitchFamily="34" charset="0"/>
              </a:rPr>
              <a:t>Azure service that you can use to create your own private Docker registries. </a:t>
            </a:r>
          </a:p>
          <a:p>
            <a:pPr lvl="1"/>
            <a:r>
              <a:rPr lang="en-US" dirty="0">
                <a:solidFill>
                  <a:srgbClr val="171717"/>
                </a:solidFill>
                <a:latin typeface="Segoe UI" panose="020B0502040204020203" pitchFamily="34" charset="0"/>
              </a:rPr>
              <a:t>Similar to </a:t>
            </a:r>
            <a:r>
              <a:rPr lang="fr-CA" b="0" i="0" dirty="0">
                <a:solidFill>
                  <a:srgbClr val="171717"/>
                </a:solidFill>
                <a:effectLst/>
                <a:latin typeface="Segoe UI" panose="020B0502040204020203" pitchFamily="34" charset="0"/>
              </a:rPr>
              <a:t>Docker Hub</a:t>
            </a:r>
            <a:r>
              <a:rPr lang="en-US" dirty="0">
                <a:solidFill>
                  <a:srgbClr val="171717"/>
                </a:solidFill>
                <a:latin typeface="Segoe UI" panose="020B0502040204020203" pitchFamily="34" charset="0"/>
              </a:rPr>
              <a:t> but </a:t>
            </a:r>
            <a:r>
              <a:rPr lang="en-US" b="0" i="0" dirty="0">
                <a:solidFill>
                  <a:srgbClr val="171717"/>
                </a:solidFill>
                <a:effectLst/>
                <a:latin typeface="Segoe UI" panose="020B0502040204020203" pitchFamily="34" charset="0"/>
              </a:rPr>
              <a:t>offers a few unique benefits: Container Registry runs in Azure, </a:t>
            </a:r>
            <a:r>
              <a:rPr lang="en-US" dirty="0">
                <a:solidFill>
                  <a:srgbClr val="171717"/>
                </a:solidFill>
                <a:latin typeface="Segoe UI" panose="020B0502040204020203" pitchFamily="34" charset="0"/>
              </a:rPr>
              <a:t>Container Registry is highly scalable, providing enhanced throughput for Docker pulls that can span many nodes concurrently. </a:t>
            </a:r>
            <a:endParaRPr lang="fr-CA" dirty="0"/>
          </a:p>
          <a:p>
            <a:r>
              <a:rPr lang="fr-CA" dirty="0"/>
              <a:t>Use Container </a:t>
            </a:r>
            <a:r>
              <a:rPr lang="fr-CA" dirty="0" err="1"/>
              <a:t>Registry</a:t>
            </a:r>
            <a:endParaRPr lang="fr-CA" dirty="0"/>
          </a:p>
          <a:p>
            <a:pPr lvl="1"/>
            <a:r>
              <a:rPr lang="fr-CA" dirty="0" err="1"/>
              <a:t>Create</a:t>
            </a:r>
            <a:r>
              <a:rPr lang="fr-CA" dirty="0"/>
              <a:t> a </a:t>
            </a:r>
            <a:r>
              <a:rPr lang="en-US" dirty="0"/>
              <a:t>registry by using either the Azure portal or the Azure CLI.</a:t>
            </a:r>
          </a:p>
          <a:p>
            <a:pPr lvl="1"/>
            <a:r>
              <a:rPr lang="en-US" dirty="0"/>
              <a:t>Store and host images, and build images.</a:t>
            </a:r>
            <a:endParaRPr lang="fr-CA" dirty="0"/>
          </a:p>
        </p:txBody>
      </p:sp>
    </p:spTree>
    <p:extLst>
      <p:ext uri="{BB962C8B-B14F-4D97-AF65-F5344CB8AC3E}">
        <p14:creationId xmlns:p14="http://schemas.microsoft.com/office/powerpoint/2010/main" val="362769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95C51431-76D7-4AFD-B1E6-D3887228D1D1}"/>
              </a:ext>
            </a:extLst>
          </p:cNvPr>
          <p:cNvSpPr>
            <a:spLocks noGrp="1"/>
          </p:cNvSpPr>
          <p:nvPr>
            <p:ph type="ctrTitle"/>
          </p:nvPr>
        </p:nvSpPr>
        <p:spPr>
          <a:xfrm>
            <a:off x="1524000" y="1484430"/>
            <a:ext cx="9144000" cy="2387600"/>
          </a:xfrm>
        </p:spPr>
        <p:txBody>
          <a:bodyPr>
            <a:normAutofit fontScale="90000"/>
          </a:bodyPr>
          <a:lstStyle/>
          <a:p>
            <a:r>
              <a:rPr lang="en-US" dirty="0"/>
              <a:t>Create an ACR with Azure Portal and Azure CLI</a:t>
            </a:r>
            <a:endParaRPr lang="fr-CA" dirty="0"/>
          </a:p>
        </p:txBody>
      </p:sp>
    </p:spTree>
    <p:extLst>
      <p:ext uri="{BB962C8B-B14F-4D97-AF65-F5344CB8AC3E}">
        <p14:creationId xmlns:p14="http://schemas.microsoft.com/office/powerpoint/2010/main" val="2191142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 name="Titre 1">
            <a:extLst>
              <a:ext uri="{FF2B5EF4-FFF2-40B4-BE49-F238E27FC236}">
                <a16:creationId xmlns:a16="http://schemas.microsoft.com/office/drawing/2014/main" id="{963CDF7E-5CFB-4C2A-840F-08B6278110CB}"/>
              </a:ext>
            </a:extLst>
          </p:cNvPr>
          <p:cNvSpPr txBox="1">
            <a:spLocks/>
          </p:cNvSpPr>
          <p:nvPr/>
        </p:nvSpPr>
        <p:spPr>
          <a:xfrm>
            <a:off x="1524000" y="2013819"/>
            <a:ext cx="9144000" cy="23876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5400" dirty="0"/>
              <a:t>Build a Docker image and upload it to Azure Container Registry</a:t>
            </a:r>
          </a:p>
        </p:txBody>
      </p:sp>
    </p:spTree>
    <p:extLst>
      <p:ext uri="{BB962C8B-B14F-4D97-AF65-F5344CB8AC3E}">
        <p14:creationId xmlns:p14="http://schemas.microsoft.com/office/powerpoint/2010/main" val="65046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
        <p:nvSpPr>
          <p:cNvPr id="4" name="Titre 1">
            <a:extLst>
              <a:ext uri="{FF2B5EF4-FFF2-40B4-BE49-F238E27FC236}">
                <a16:creationId xmlns:a16="http://schemas.microsoft.com/office/drawing/2014/main" id="{7E9D7C8D-AB7A-4358-BC7A-803E92D263C9}"/>
              </a:ext>
            </a:extLst>
          </p:cNvPr>
          <p:cNvSpPr txBox="1">
            <a:spLocks/>
          </p:cNvSpPr>
          <p:nvPr/>
        </p:nvSpPr>
        <p:spPr>
          <a:xfrm>
            <a:off x="1524000" y="2013819"/>
            <a:ext cx="9144000" cy="23876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5400" dirty="0">
                <a:solidFill>
                  <a:schemeClr val="bg2"/>
                </a:solidFill>
              </a:rPr>
              <a:t>Deploy a web app from a Docker image</a:t>
            </a:r>
          </a:p>
        </p:txBody>
      </p:sp>
    </p:spTree>
    <p:extLst>
      <p:ext uri="{BB962C8B-B14F-4D97-AF65-F5344CB8AC3E}">
        <p14:creationId xmlns:p14="http://schemas.microsoft.com/office/powerpoint/2010/main" val="179516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Deploy an application for Azure Container Registry</a:t>
            </a:r>
            <a:br>
              <a:rPr lang="en-US" dirty="0"/>
            </a:br>
            <a:r>
              <a:rPr lang="en-US" dirty="0"/>
              <a:t>Hamida REBAI</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Deploy an application for Azure Container Registry</a:t>
            </a:r>
            <a:br>
              <a:rPr lang="en-US" dirty="0"/>
            </a:b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Hamida REBAI</a:t>
            </a:r>
          </a:p>
        </p:txBody>
      </p:sp>
      <p:pic>
        <p:nvPicPr>
          <p:cNvPr id="5" name="Image 4">
            <a:extLst>
              <a:ext uri="{FF2B5EF4-FFF2-40B4-BE49-F238E27FC236}">
                <a16:creationId xmlns:a16="http://schemas.microsoft.com/office/drawing/2014/main" id="{D1A95EF3-1561-4EC8-86E7-1C8E65E24CC2}"/>
              </a:ext>
            </a:extLst>
          </p:cNvPr>
          <p:cNvPicPr>
            <a:picLocks noChangeAspect="1"/>
          </p:cNvPicPr>
          <p:nvPr/>
        </p:nvPicPr>
        <p:blipFill>
          <a:blip r:embed="rId7"/>
          <a:stretch>
            <a:fillRect/>
          </a:stretch>
        </p:blipFill>
        <p:spPr>
          <a:xfrm>
            <a:off x="786101" y="5409303"/>
            <a:ext cx="2289053" cy="923546"/>
          </a:xfrm>
          <a:prstGeom prst="rect">
            <a:avLst/>
          </a:prstGeom>
        </p:spPr>
      </p:pic>
      <p:pic>
        <p:nvPicPr>
          <p:cNvPr id="9" name="Picture 2" descr="Microsoft Certified Trainer 2021-2022">
            <a:extLst>
              <a:ext uri="{FF2B5EF4-FFF2-40B4-BE49-F238E27FC236}">
                <a16:creationId xmlns:a16="http://schemas.microsoft.com/office/drawing/2014/main" id="{841987A7-761C-48FF-9542-91E444FFF7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6109" y="5436355"/>
            <a:ext cx="1094757" cy="10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2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8477C919-B9A5-45FD-B5C9-452C1731B7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135" r="18135"/>
          <a:stretch/>
        </p:blipFill>
        <p:spPr>
          <a:xfrm>
            <a:off x="5563537" y="10277"/>
            <a:ext cx="6545263" cy="6858000"/>
          </a:xfrm>
          <a:solidFill>
            <a:schemeClr val="bg1">
              <a:lumMod val="85000"/>
            </a:schemeClr>
          </a:solidFill>
        </p:spPr>
      </p:pic>
      <p:sp>
        <p:nvSpPr>
          <p:cNvPr id="5" name="Rectangle 4">
            <a:extLst>
              <a:ext uri="{C183D7F6-B498-43B3-948B-1728B52AA6E4}">
                <adec:decorative xmlns:adec="http://schemas.microsoft.com/office/drawing/2017/decorative" val="1"/>
              </a:ext>
            </a:extLst>
          </p:cNvPr>
          <p:cNvSpPr/>
          <p:nvPr/>
        </p:nvSpPr>
        <p:spPr>
          <a:xfrm>
            <a:off x="10845800" y="0"/>
            <a:ext cx="1346200" cy="68580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6" name="Triangle 4">
            <a:extLst>
              <a:ext uri="{C183D7F6-B498-43B3-948B-1728B52AA6E4}">
                <adec:decorative xmlns:adec="http://schemas.microsoft.com/office/drawing/2017/decorative" val="1"/>
              </a:ext>
            </a:extLst>
          </p:cNvPr>
          <p:cNvSpPr/>
          <p:nvPr/>
        </p:nvSpPr>
        <p:spPr>
          <a:xfrm rot="16200000">
            <a:off x="10342644" y="3272980"/>
            <a:ext cx="694270" cy="312042"/>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5400000">
            <a:off x="9473324" y="3259723"/>
            <a:ext cx="4091153" cy="338554"/>
          </a:xfrm>
          <a:prstGeom prst="rect">
            <a:avLst/>
          </a:prstGeom>
          <a:noFill/>
        </p:spPr>
        <p:txBody>
          <a:bodyPr wrap="square" rtlCol="0">
            <a:spAutoFit/>
          </a:bodyPr>
          <a:lstStyle/>
          <a:p>
            <a:pPr algn="ctr"/>
            <a:r>
              <a:rPr lang="en-GB" sz="1600" b="1" spc="600" dirty="0">
                <a:latin typeface="Montserrat" charset="0"/>
                <a:ea typeface="Montserrat" charset="0"/>
                <a:cs typeface="Montserrat" charset="0"/>
              </a:rPr>
              <a:t>Microsoft MVP</a:t>
            </a:r>
            <a:endParaRPr lang="id-ID" sz="1600" b="1" spc="600" dirty="0">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496B91FD-8A59-41E4-8E33-8242C3D4AF94}"/>
              </a:ext>
            </a:extLst>
          </p:cNvPr>
          <p:cNvSpPr txBox="1"/>
          <p:nvPr/>
        </p:nvSpPr>
        <p:spPr>
          <a:xfrm>
            <a:off x="712747" y="818082"/>
            <a:ext cx="4312676" cy="1631216"/>
          </a:xfrm>
          <a:prstGeom prst="rect">
            <a:avLst/>
          </a:prstGeom>
          <a:noFill/>
        </p:spPr>
        <p:txBody>
          <a:bodyPr wrap="square" rtlCol="0">
            <a:spAutoFit/>
          </a:bodyPr>
          <a:lstStyle/>
          <a:p>
            <a:pPr algn="ctr"/>
            <a:r>
              <a:rPr lang="fr-CA" sz="4000" b="1" i="1" spc="-150" dirty="0">
                <a:solidFill>
                  <a:schemeClr val="tx2"/>
                </a:solidFill>
                <a:latin typeface="Montserrat" charset="0"/>
                <a:ea typeface="Montserrat" charset="0"/>
                <a:cs typeface="Montserrat" charset="0"/>
              </a:rPr>
              <a:t>Microsoft MVP &amp; MCT</a:t>
            </a:r>
            <a:endParaRPr lang="id-ID" sz="4000" b="1" i="1" spc="-150" dirty="0">
              <a:solidFill>
                <a:schemeClr val="tx2"/>
              </a:solidFill>
              <a:latin typeface="Montserrat" charset="0"/>
              <a:ea typeface="Montserrat" charset="0"/>
              <a:cs typeface="Montserrat" charset="0"/>
            </a:endParaRPr>
          </a:p>
          <a:p>
            <a:pPr algn="r"/>
            <a:r>
              <a:rPr lang="en-GB" sz="2000" b="1" i="1" spc="-150" dirty="0">
                <a:solidFill>
                  <a:schemeClr val="bg1"/>
                </a:solidFill>
                <a:latin typeface="Montserrat" charset="0"/>
                <a:ea typeface="Montserrat" charset="0"/>
                <a:cs typeface="Montserrat" charset="0"/>
              </a:rPr>
              <a:t>Software Architect</a:t>
            </a:r>
            <a:endParaRPr lang="en-US" sz="2000" b="1" i="1" spc="-150" dirty="0">
              <a:solidFill>
                <a:schemeClr val="bg1"/>
              </a:solidFill>
              <a:latin typeface="Montserrat" charset="0"/>
              <a:ea typeface="Montserrat" charset="0"/>
              <a:cs typeface="Montserrat" charset="0"/>
            </a:endParaRPr>
          </a:p>
        </p:txBody>
      </p:sp>
      <p:pic>
        <p:nvPicPr>
          <p:cNvPr id="16" name="Image 15">
            <a:extLst>
              <a:ext uri="{FF2B5EF4-FFF2-40B4-BE49-F238E27FC236}">
                <a16:creationId xmlns:a16="http://schemas.microsoft.com/office/drawing/2014/main" id="{00A8C068-820C-489C-9A0A-BD4AB2C92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5408" y="5141145"/>
            <a:ext cx="926984" cy="1460317"/>
          </a:xfrm>
          <a:prstGeom prst="rect">
            <a:avLst/>
          </a:prstGeom>
        </p:spPr>
      </p:pic>
      <p:pic>
        <p:nvPicPr>
          <p:cNvPr id="2054" name="Picture 6" descr="Microsoft Certified: Azure Developer Associate">
            <a:extLst>
              <a:ext uri="{FF2B5EF4-FFF2-40B4-BE49-F238E27FC236}">
                <a16:creationId xmlns:a16="http://schemas.microsoft.com/office/drawing/2014/main" id="{5307E345-76B7-4D20-9B51-C375C2AA9D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4438" y="5474577"/>
            <a:ext cx="1328281" cy="132828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D4370664-0D38-4E3C-9DFE-A54E62A44E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733" y="5602866"/>
            <a:ext cx="1094757" cy="1094757"/>
          </a:xfrm>
          <a:prstGeom prst="rect">
            <a:avLst/>
          </a:prstGeom>
        </p:spPr>
      </p:pic>
      <p:grpSp>
        <p:nvGrpSpPr>
          <p:cNvPr id="2" name="Groupe 1">
            <a:extLst>
              <a:ext uri="{FF2B5EF4-FFF2-40B4-BE49-F238E27FC236}">
                <a16:creationId xmlns:a16="http://schemas.microsoft.com/office/drawing/2014/main" id="{3A0AB7FB-EC8B-4999-BA99-BD7050D78EB8}"/>
              </a:ext>
            </a:extLst>
          </p:cNvPr>
          <p:cNvGrpSpPr/>
          <p:nvPr/>
        </p:nvGrpSpPr>
        <p:grpSpPr>
          <a:xfrm>
            <a:off x="775747" y="2271750"/>
            <a:ext cx="3853472" cy="3008772"/>
            <a:chOff x="633837" y="3031146"/>
            <a:chExt cx="3853472" cy="3008772"/>
          </a:xfrm>
        </p:grpSpPr>
        <p:sp>
          <p:nvSpPr>
            <p:cNvPr id="8" name="TextBox 7">
              <a:extLst>
                <a:ext uri="{FF2B5EF4-FFF2-40B4-BE49-F238E27FC236}">
                  <a16:creationId xmlns:a16="http://schemas.microsoft.com/office/drawing/2014/main" id="{924175F9-8E9C-4E2C-AFA4-6153FC3FDC12}"/>
                </a:ext>
              </a:extLst>
            </p:cNvPr>
            <p:cNvSpPr txBox="1"/>
            <p:nvPr/>
          </p:nvSpPr>
          <p:spPr>
            <a:xfrm>
              <a:off x="633837" y="3031146"/>
              <a:ext cx="3853472" cy="3008772"/>
            </a:xfrm>
            <a:prstGeom prst="rect">
              <a:avLst/>
            </a:prstGeom>
            <a:noFill/>
          </p:spPr>
          <p:txBody>
            <a:bodyPr wrap="square" rtlCol="0">
              <a:spAutoFit/>
            </a:bodyPr>
            <a:lstStyle/>
            <a:p>
              <a:pPr>
                <a:lnSpc>
                  <a:spcPct val="150000"/>
                </a:lnSpc>
              </a:pPr>
              <a:r>
                <a:rPr lang="en-GB" sz="1600" b="1" dirty="0">
                  <a:solidFill>
                    <a:schemeClr val="tx1">
                      <a:lumMod val="75000"/>
                    </a:schemeClr>
                  </a:solidFill>
                  <a:cs typeface="Aharoni" panose="02010803020104030203" pitchFamily="2" charset="-79"/>
                </a:rPr>
                <a:t>Microsoft MVP in Developer Technologies</a:t>
              </a:r>
            </a:p>
            <a:p>
              <a:pPr>
                <a:lnSpc>
                  <a:spcPct val="150000"/>
                </a:lnSpc>
              </a:pPr>
              <a:r>
                <a:rPr lang="en-GB" sz="1600" b="1" dirty="0">
                  <a:solidFill>
                    <a:schemeClr val="tx1">
                      <a:lumMod val="75000"/>
                    </a:schemeClr>
                  </a:solidFill>
                  <a:cs typeface="Aharoni" panose="02010803020104030203" pitchFamily="2" charset="-79"/>
                </a:rPr>
                <a:t>Member and Speaker at </a:t>
              </a:r>
              <a:r>
                <a:rPr lang="en-GB" sz="1600" b="1" dirty="0" err="1">
                  <a:solidFill>
                    <a:schemeClr val="tx1">
                      <a:lumMod val="75000"/>
                    </a:schemeClr>
                  </a:solidFill>
                  <a:cs typeface="Aharoni" panose="02010803020104030203" pitchFamily="2" charset="-79"/>
                </a:rPr>
                <a:t>dotnetfoundation</a:t>
              </a:r>
              <a:endParaRPr lang="en-GB" sz="1600" b="1" dirty="0">
                <a:solidFill>
                  <a:schemeClr val="tx1">
                    <a:lumMod val="75000"/>
                  </a:schemeClr>
                </a:solidFill>
                <a:cs typeface="Aharoni" panose="02010803020104030203" pitchFamily="2" charset="-79"/>
              </a:endParaRPr>
            </a:p>
            <a:p>
              <a:pPr>
                <a:lnSpc>
                  <a:spcPct val="150000"/>
                </a:lnSpc>
              </a:pPr>
              <a:r>
                <a:rPr lang="en-GB" sz="1600" b="1" dirty="0">
                  <a:solidFill>
                    <a:schemeClr val="tx1">
                      <a:lumMod val="75000"/>
                    </a:schemeClr>
                  </a:solidFill>
                  <a:cs typeface="Aharoni" panose="02010803020104030203" pitchFamily="2" charset="-79"/>
                </a:rPr>
                <a:t>Blogger and Technical writer</a:t>
              </a:r>
            </a:p>
            <a:p>
              <a:pPr>
                <a:lnSpc>
                  <a:spcPct val="150000"/>
                </a:lnSpc>
              </a:pPr>
              <a:endParaRPr lang="en-GB" sz="1600" dirty="0">
                <a:solidFill>
                  <a:schemeClr val="bg1">
                    <a:lumMod val="65000"/>
                  </a:schemeClr>
                </a:solidFill>
                <a:cs typeface="Aharoni" panose="02010803020104030203" pitchFamily="2" charset="-79"/>
              </a:endParaRPr>
            </a:p>
            <a:p>
              <a:pPr>
                <a:lnSpc>
                  <a:spcPct val="150000"/>
                </a:lnSpc>
              </a:pPr>
              <a:r>
                <a:rPr lang="en-GB" sz="1600" dirty="0">
                  <a:solidFill>
                    <a:schemeClr val="bg1">
                      <a:lumMod val="65000"/>
                    </a:schemeClr>
                  </a:solidFill>
                  <a:cs typeface="Aharoni" panose="02010803020104030203" pitchFamily="2" charset="-79"/>
                </a:rPr>
                <a:t>	</a:t>
              </a:r>
              <a:r>
                <a:rPr lang="en-CA" sz="1600" dirty="0">
                  <a:hlinkClick r:id="rId7">
                    <a:extLst>
                      <a:ext uri="{A12FA001-AC4F-418D-AE19-62706E023703}">
                        <ahyp:hlinkClr xmlns:ahyp="http://schemas.microsoft.com/office/drawing/2018/hyperlinkcolor" val="tx"/>
                      </a:ext>
                    </a:extLst>
                  </a:hlinkClick>
                </a:rPr>
                <a:t>Rebai Hamida – Medium</a:t>
              </a:r>
              <a:endParaRPr lang="en-GB" sz="1600" dirty="0">
                <a:cs typeface="Aharoni" panose="02010803020104030203" pitchFamily="2" charset="-79"/>
              </a:endParaRPr>
            </a:p>
            <a:p>
              <a:pPr>
                <a:lnSpc>
                  <a:spcPct val="150000"/>
                </a:lnSpc>
              </a:pPr>
              <a:r>
                <a:rPr lang="en-GB" sz="1600" dirty="0">
                  <a:solidFill>
                    <a:schemeClr val="tx1">
                      <a:lumMod val="75000"/>
                    </a:schemeClr>
                  </a:solidFill>
                  <a:cs typeface="Aharoni" panose="02010803020104030203" pitchFamily="2" charset="-79"/>
                </a:rPr>
                <a:t>	</a:t>
              </a:r>
              <a:r>
                <a:rPr lang="en-CA" sz="1600" dirty="0">
                  <a:hlinkClick r:id="rId8">
                    <a:extLst>
                      <a:ext uri="{A12FA001-AC4F-418D-AE19-62706E023703}">
                        <ahyp:hlinkClr xmlns:ahyp="http://schemas.microsoft.com/office/drawing/2018/hyperlinkcolor" val="tx"/>
                      </a:ext>
                    </a:extLst>
                  </a:hlinkClick>
                </a:rPr>
                <a:t>Hamida Rebai </a:t>
              </a:r>
              <a:r>
                <a:rPr lang="en-CA" sz="1600" dirty="0" err="1">
                  <a:hlinkClick r:id="rId8">
                    <a:extLst>
                      <a:ext uri="{A12FA001-AC4F-418D-AE19-62706E023703}">
                        <ahyp:hlinkClr xmlns:ahyp="http://schemas.microsoft.com/office/drawing/2018/hyperlinkcolor" val="tx"/>
                      </a:ext>
                    </a:extLst>
                  </a:hlinkClick>
                </a:rPr>
                <a:t>Trabelsi</a:t>
              </a:r>
              <a:r>
                <a:rPr lang="en-CA" sz="1600" dirty="0">
                  <a:hlinkClick r:id="rId8">
                    <a:extLst>
                      <a:ext uri="{A12FA001-AC4F-418D-AE19-62706E023703}">
                        <ahyp:hlinkClr xmlns:ahyp="http://schemas.microsoft.com/office/drawing/2018/hyperlinkcolor" val="tx"/>
                      </a:ext>
                    </a:extLst>
                  </a:hlinkClick>
                </a:rPr>
                <a:t> | LinkedIn</a:t>
              </a:r>
              <a:endParaRPr lang="en-CA" sz="1600" dirty="0"/>
            </a:p>
            <a:p>
              <a:pPr>
                <a:lnSpc>
                  <a:spcPct val="150000"/>
                </a:lnSpc>
              </a:pPr>
              <a:r>
                <a:rPr lang="en-CA" sz="1600" dirty="0"/>
                <a:t>	</a:t>
              </a:r>
              <a:r>
                <a:rPr lang="en-CA" sz="1600" dirty="0" err="1">
                  <a:hlinkClick r:id="rId9">
                    <a:extLst>
                      <a:ext uri="{A12FA001-AC4F-418D-AE19-62706E023703}">
                        <ahyp:hlinkClr xmlns:ahyp="http://schemas.microsoft.com/office/drawing/2018/hyperlinkcolor" val="tx"/>
                      </a:ext>
                    </a:extLst>
                  </a:hlinkClick>
                </a:rPr>
                <a:t>Rebaï</a:t>
              </a:r>
              <a:r>
                <a:rPr lang="en-CA" sz="1600" dirty="0">
                  <a:hlinkClick r:id="rId9">
                    <a:extLst>
                      <a:ext uri="{A12FA001-AC4F-418D-AE19-62706E023703}">
                        <ahyp:hlinkClr xmlns:ahyp="http://schemas.microsoft.com/office/drawing/2018/hyperlinkcolor" val="tx"/>
                      </a:ext>
                    </a:extLst>
                  </a:hlinkClick>
                </a:rPr>
                <a:t> Hamida - YouTube</a:t>
              </a:r>
              <a:endParaRPr lang="en-GB" sz="1600" dirty="0">
                <a:cs typeface="Aharoni" panose="02010803020104030203" pitchFamily="2" charset="-79"/>
              </a:endParaRPr>
            </a:p>
            <a:p>
              <a:pPr>
                <a:lnSpc>
                  <a:spcPct val="150000"/>
                </a:lnSpc>
              </a:pPr>
              <a:endParaRPr lang="en-CA" sz="1600" dirty="0"/>
            </a:p>
          </p:txBody>
        </p:sp>
        <p:pic>
          <p:nvPicPr>
            <p:cNvPr id="2058" name="Picture 10" descr="Résultat de recherche d'images pour &quot;linkedin icon&quot;">
              <a:extLst>
                <a:ext uri="{FF2B5EF4-FFF2-40B4-BE49-F238E27FC236}">
                  <a16:creationId xmlns:a16="http://schemas.microsoft.com/office/drawing/2014/main" id="{328A538B-7DD9-45C5-B313-C3D4A3C3B5D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2398" y="4965022"/>
              <a:ext cx="352475" cy="3524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ésultat de recherche d'images pour &quot;medium icon&quot;">
              <a:extLst>
                <a:ext uri="{FF2B5EF4-FFF2-40B4-BE49-F238E27FC236}">
                  <a16:creationId xmlns:a16="http://schemas.microsoft.com/office/drawing/2014/main" id="{B4A259E9-95EA-4D23-9F5D-A7EC6EB035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7241" y="4509983"/>
              <a:ext cx="413649" cy="41364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ésultat de recherche d'images pour &quot;youtube icon&quot;">
              <a:extLst>
                <a:ext uri="{FF2B5EF4-FFF2-40B4-BE49-F238E27FC236}">
                  <a16:creationId xmlns:a16="http://schemas.microsoft.com/office/drawing/2014/main" id="{72271D47-4787-44A8-A83C-EEA6C6FE05C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0226" y="5295213"/>
              <a:ext cx="487680" cy="4876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Microsoft Certified Trainer 2021-2022">
            <a:extLst>
              <a:ext uri="{FF2B5EF4-FFF2-40B4-BE49-F238E27FC236}">
                <a16:creationId xmlns:a16="http://schemas.microsoft.com/office/drawing/2014/main" id="{D6E60903-44C3-425F-A180-9448FAD864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776" y="5549863"/>
            <a:ext cx="1094757" cy="10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A4CB5-A921-427C-A620-1500EFB19B35}"/>
              </a:ext>
            </a:extLst>
          </p:cNvPr>
          <p:cNvSpPr>
            <a:spLocks noGrp="1"/>
          </p:cNvSpPr>
          <p:nvPr>
            <p:ph type="title"/>
          </p:nvPr>
        </p:nvSpPr>
        <p:spPr/>
        <p:txBody>
          <a:bodyPr/>
          <a:lstStyle/>
          <a:p>
            <a:r>
              <a:rPr lang="fr-CA" dirty="0"/>
              <a:t>Agenda</a:t>
            </a:r>
          </a:p>
        </p:txBody>
      </p:sp>
      <p:sp>
        <p:nvSpPr>
          <p:cNvPr id="3" name="Espace réservé du contenu 2">
            <a:extLst>
              <a:ext uri="{FF2B5EF4-FFF2-40B4-BE49-F238E27FC236}">
                <a16:creationId xmlns:a16="http://schemas.microsoft.com/office/drawing/2014/main" id="{1E0C07CE-10E5-47B4-B9EC-850569FE891D}"/>
              </a:ext>
            </a:extLst>
          </p:cNvPr>
          <p:cNvSpPr>
            <a:spLocks noGrp="1"/>
          </p:cNvSpPr>
          <p:nvPr>
            <p:ph idx="1"/>
          </p:nvPr>
        </p:nvSpPr>
        <p:spPr/>
        <p:txBody>
          <a:bodyPr/>
          <a:lstStyle/>
          <a:p>
            <a:r>
              <a:rPr lang="en-CA" dirty="0"/>
              <a:t>Introduction to Docker Images</a:t>
            </a:r>
          </a:p>
          <a:p>
            <a:r>
              <a:rPr lang="en-US" dirty="0"/>
              <a:t>Prepare the environment for running containers locally</a:t>
            </a:r>
          </a:p>
          <a:p>
            <a:r>
              <a:rPr lang="en-CA" dirty="0"/>
              <a:t>Build and store images by using Azure Container Registry</a:t>
            </a:r>
          </a:p>
          <a:p>
            <a:r>
              <a:rPr lang="en-US" dirty="0"/>
              <a:t>Deploy a web app by using an image from an Azure Container Registry repository</a:t>
            </a:r>
          </a:p>
          <a:p>
            <a:r>
              <a:rPr lang="fr-CA" dirty="0" err="1"/>
              <a:t>Demo</a:t>
            </a:r>
            <a:r>
              <a:rPr lang="fr-CA" dirty="0"/>
              <a:t>: </a:t>
            </a:r>
            <a:r>
              <a:rPr lang="en-US" dirty="0"/>
              <a:t>create an ACR with Azure Portal and Azure CLI</a:t>
            </a:r>
            <a:endParaRPr lang="fr-CA" dirty="0"/>
          </a:p>
          <a:p>
            <a:r>
              <a:rPr lang="fr-CA" dirty="0" err="1"/>
              <a:t>Demo</a:t>
            </a:r>
            <a:r>
              <a:rPr lang="fr-CA" dirty="0"/>
              <a:t>: </a:t>
            </a:r>
            <a:r>
              <a:rPr lang="en-US" dirty="0"/>
              <a:t>build a Docker image and upload it to Azure Container Registry</a:t>
            </a:r>
          </a:p>
          <a:p>
            <a:r>
              <a:rPr lang="en-US" dirty="0"/>
              <a:t>Demo: deploy a web app from a Docker image</a:t>
            </a:r>
          </a:p>
          <a:p>
            <a:endParaRPr lang="fr-CA" dirty="0"/>
          </a:p>
        </p:txBody>
      </p:sp>
    </p:spTree>
    <p:extLst>
      <p:ext uri="{BB962C8B-B14F-4D97-AF65-F5344CB8AC3E}">
        <p14:creationId xmlns:p14="http://schemas.microsoft.com/office/powerpoint/2010/main" val="288013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2E16E-122B-4F3D-B1C8-451560A3B5FE}"/>
              </a:ext>
            </a:extLst>
          </p:cNvPr>
          <p:cNvSpPr>
            <a:spLocks noGrp="1"/>
          </p:cNvSpPr>
          <p:nvPr>
            <p:ph type="title"/>
          </p:nvPr>
        </p:nvSpPr>
        <p:spPr/>
        <p:txBody>
          <a:bodyPr/>
          <a:lstStyle/>
          <a:p>
            <a:r>
              <a:rPr lang="fr-CA" dirty="0"/>
              <a:t>Introduction to Docker Images</a:t>
            </a:r>
          </a:p>
        </p:txBody>
      </p:sp>
      <p:sp>
        <p:nvSpPr>
          <p:cNvPr id="3" name="Espace réservé du contenu 2">
            <a:extLst>
              <a:ext uri="{FF2B5EF4-FFF2-40B4-BE49-F238E27FC236}">
                <a16:creationId xmlns:a16="http://schemas.microsoft.com/office/drawing/2014/main" id="{5192266D-703D-4498-AF79-1E5B5479A9C9}"/>
              </a:ext>
            </a:extLst>
          </p:cNvPr>
          <p:cNvSpPr>
            <a:spLocks noGrp="1"/>
          </p:cNvSpPr>
          <p:nvPr>
            <p:ph idx="1"/>
          </p:nvPr>
        </p:nvSpPr>
        <p:spPr/>
        <p:txBody>
          <a:bodyPr/>
          <a:lstStyle/>
          <a:p>
            <a:r>
              <a:rPr lang="fr-CA" dirty="0"/>
              <a:t>Tool  </a:t>
            </a:r>
            <a:r>
              <a:rPr lang="en-US" dirty="0"/>
              <a:t>to create, deploy, and run applications by using a containerization approach.</a:t>
            </a:r>
          </a:p>
          <a:p>
            <a:r>
              <a:rPr lang="en-US" dirty="0"/>
              <a:t> Increase performance and lower cost.</a:t>
            </a:r>
          </a:p>
          <a:p>
            <a:r>
              <a:rPr lang="fr-CA" dirty="0"/>
              <a:t>No </a:t>
            </a:r>
            <a:r>
              <a:rPr lang="en-US" dirty="0"/>
              <a:t>need to pre-allocate RAM to each container.</a:t>
            </a:r>
          </a:p>
          <a:p>
            <a:r>
              <a:rPr lang="en-US" dirty="0"/>
              <a:t>Docker container vs. Docker image</a:t>
            </a:r>
          </a:p>
          <a:p>
            <a:endParaRPr lang="fr-CA" dirty="0"/>
          </a:p>
        </p:txBody>
      </p:sp>
    </p:spTree>
    <p:extLst>
      <p:ext uri="{BB962C8B-B14F-4D97-AF65-F5344CB8AC3E}">
        <p14:creationId xmlns:p14="http://schemas.microsoft.com/office/powerpoint/2010/main" val="334691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AA810E-3770-4CCB-B4E2-BCE87263BB03}"/>
              </a:ext>
            </a:extLst>
          </p:cNvPr>
          <p:cNvSpPr>
            <a:spLocks noGrp="1"/>
          </p:cNvSpPr>
          <p:nvPr>
            <p:ph type="title"/>
          </p:nvPr>
        </p:nvSpPr>
        <p:spPr/>
        <p:txBody>
          <a:bodyPr/>
          <a:lstStyle/>
          <a:p>
            <a:r>
              <a:rPr lang="en-US" dirty="0"/>
              <a:t>Anatomy of a Docker image</a:t>
            </a:r>
            <a:endParaRPr lang="fr-CA" dirty="0"/>
          </a:p>
        </p:txBody>
      </p:sp>
      <p:sp>
        <p:nvSpPr>
          <p:cNvPr id="3" name="Espace réservé du contenu 2">
            <a:extLst>
              <a:ext uri="{FF2B5EF4-FFF2-40B4-BE49-F238E27FC236}">
                <a16:creationId xmlns:a16="http://schemas.microsoft.com/office/drawing/2014/main" id="{EAE1516F-2B40-460A-A9DD-F22D82211F31}"/>
              </a:ext>
            </a:extLst>
          </p:cNvPr>
          <p:cNvSpPr>
            <a:spLocks noGrp="1"/>
          </p:cNvSpPr>
          <p:nvPr>
            <p:ph idx="1"/>
          </p:nvPr>
        </p:nvSpPr>
        <p:spPr/>
        <p:txBody>
          <a:bodyPr>
            <a:normAutofit fontScale="92500" lnSpcReduction="10000"/>
          </a:bodyPr>
          <a:lstStyle/>
          <a:p>
            <a:pPr algn="just"/>
            <a:r>
              <a:rPr lang="en-US" dirty="0"/>
              <a:t>A Docker image includes layers.</a:t>
            </a:r>
          </a:p>
          <a:p>
            <a:pPr algn="just"/>
            <a:r>
              <a:rPr lang="en-US" dirty="0"/>
              <a:t>Each image includes everything needed to configure a container environment, system libraries, tools, dependencies and other files.</a:t>
            </a:r>
          </a:p>
          <a:p>
            <a:pPr marL="0" indent="0">
              <a:buNone/>
            </a:pPr>
            <a:r>
              <a:rPr lang="en-US" dirty="0"/>
              <a:t>Some of the parts of an image include:</a:t>
            </a:r>
          </a:p>
          <a:p>
            <a:r>
              <a:rPr lang="en-US" dirty="0"/>
              <a:t>Base image</a:t>
            </a:r>
          </a:p>
          <a:p>
            <a:r>
              <a:rPr lang="en-US" dirty="0"/>
              <a:t>Parent image</a:t>
            </a:r>
          </a:p>
          <a:p>
            <a:r>
              <a:rPr lang="en-US" dirty="0"/>
              <a:t>Layers</a:t>
            </a:r>
          </a:p>
          <a:p>
            <a:r>
              <a:rPr lang="en-US" dirty="0"/>
              <a:t>Container layer</a:t>
            </a:r>
          </a:p>
          <a:p>
            <a:r>
              <a:rPr lang="en-US" dirty="0"/>
              <a:t>Docker manifest</a:t>
            </a:r>
            <a:endParaRPr lang="fr-CA" dirty="0"/>
          </a:p>
        </p:txBody>
      </p:sp>
      <p:pic>
        <p:nvPicPr>
          <p:cNvPr id="4" name="Image 3">
            <a:extLst>
              <a:ext uri="{FF2B5EF4-FFF2-40B4-BE49-F238E27FC236}">
                <a16:creationId xmlns:a16="http://schemas.microsoft.com/office/drawing/2014/main" id="{6225755A-E338-4D4E-B848-B6C22497D408}"/>
              </a:ext>
            </a:extLst>
          </p:cNvPr>
          <p:cNvPicPr>
            <a:picLocks noChangeAspect="1"/>
          </p:cNvPicPr>
          <p:nvPr/>
        </p:nvPicPr>
        <p:blipFill>
          <a:blip r:embed="rId3"/>
          <a:stretch>
            <a:fillRect/>
          </a:stretch>
        </p:blipFill>
        <p:spPr>
          <a:xfrm>
            <a:off x="9108375" y="3983557"/>
            <a:ext cx="2563518" cy="2193406"/>
          </a:xfrm>
          <a:prstGeom prst="rect">
            <a:avLst/>
          </a:prstGeom>
        </p:spPr>
      </p:pic>
    </p:spTree>
    <p:extLst>
      <p:ext uri="{BB962C8B-B14F-4D97-AF65-F5344CB8AC3E}">
        <p14:creationId xmlns:p14="http://schemas.microsoft.com/office/powerpoint/2010/main" val="373359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en-CA" dirty="0"/>
              <a:t>Containers deployment </a:t>
            </a:r>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355306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9DDCA6-EA4B-4BA5-BC7F-3096854F7F41}"/>
              </a:ext>
            </a:extLst>
          </p:cNvPr>
          <p:cNvSpPr>
            <a:spLocks noGrp="1"/>
          </p:cNvSpPr>
          <p:nvPr>
            <p:ph type="title"/>
          </p:nvPr>
        </p:nvSpPr>
        <p:spPr/>
        <p:txBody>
          <a:bodyPr/>
          <a:lstStyle/>
          <a:p>
            <a:r>
              <a:rPr lang="fr-CA" dirty="0"/>
              <a:t>Docker image </a:t>
            </a:r>
            <a:r>
              <a:rPr lang="fr-CA" dirty="0" err="1"/>
              <a:t>commands</a:t>
            </a:r>
            <a:endParaRPr lang="fr-CA" dirty="0"/>
          </a:p>
        </p:txBody>
      </p:sp>
      <p:sp>
        <p:nvSpPr>
          <p:cNvPr id="3" name="Espace réservé du contenu 2">
            <a:extLst>
              <a:ext uri="{FF2B5EF4-FFF2-40B4-BE49-F238E27FC236}">
                <a16:creationId xmlns:a16="http://schemas.microsoft.com/office/drawing/2014/main" id="{FB1C85E6-BDCB-476A-814A-E760FBCE35F2}"/>
              </a:ext>
            </a:extLst>
          </p:cNvPr>
          <p:cNvSpPr>
            <a:spLocks noGrp="1"/>
          </p:cNvSpPr>
          <p:nvPr>
            <p:ph idx="1"/>
          </p:nvPr>
        </p:nvSpPr>
        <p:spPr/>
        <p:txBody>
          <a:bodyPr>
            <a:normAutofit fontScale="77500" lnSpcReduction="20000"/>
          </a:bodyPr>
          <a:lstStyle/>
          <a:p>
            <a:r>
              <a:rPr lang="en-US" b="1" dirty="0"/>
              <a:t>docker image build. </a:t>
            </a:r>
            <a:r>
              <a:rPr lang="en-US" dirty="0"/>
              <a:t>Builds an image from a </a:t>
            </a:r>
            <a:r>
              <a:rPr lang="en-US" dirty="0" err="1"/>
              <a:t>Dockerfile</a:t>
            </a:r>
            <a:r>
              <a:rPr lang="en-US" dirty="0"/>
              <a:t>.</a:t>
            </a:r>
          </a:p>
          <a:p>
            <a:r>
              <a:rPr lang="en-US" b="1" dirty="0"/>
              <a:t>docker update. </a:t>
            </a:r>
            <a:r>
              <a:rPr lang="en-US" dirty="0"/>
              <a:t>Enables a user to update the configuration of containers.</a:t>
            </a:r>
          </a:p>
          <a:p>
            <a:r>
              <a:rPr lang="en-US" b="1" dirty="0"/>
              <a:t>docker tag. </a:t>
            </a:r>
            <a:r>
              <a:rPr lang="en-US" dirty="0"/>
              <a:t>Creates a tag, such as TARGET_IMAGE, which enables users to group and organize container images.</a:t>
            </a:r>
          </a:p>
          <a:p>
            <a:r>
              <a:rPr lang="en-US" b="1" dirty="0"/>
              <a:t>docker image prune</a:t>
            </a:r>
            <a:r>
              <a:rPr lang="en-US" dirty="0"/>
              <a:t>. Removes unused images.</a:t>
            </a:r>
          </a:p>
          <a:p>
            <a:r>
              <a:rPr lang="en-US" b="1" dirty="0"/>
              <a:t>docker image pull</a:t>
            </a:r>
            <a:r>
              <a:rPr lang="en-US" dirty="0"/>
              <a:t>. Pulls an image or a repository from a registry.</a:t>
            </a:r>
          </a:p>
          <a:p>
            <a:r>
              <a:rPr lang="en-US" b="1" dirty="0"/>
              <a:t>docker image push</a:t>
            </a:r>
            <a:r>
              <a:rPr lang="en-US" dirty="0"/>
              <a:t>. Pushes an image or a repository to a registry.</a:t>
            </a:r>
          </a:p>
          <a:p>
            <a:r>
              <a:rPr lang="en-US" b="1" dirty="0"/>
              <a:t>docker image rm</a:t>
            </a:r>
            <a:r>
              <a:rPr lang="en-US" dirty="0"/>
              <a:t>. Removes one or more images.</a:t>
            </a:r>
          </a:p>
          <a:p>
            <a:r>
              <a:rPr lang="en-US" b="1" dirty="0"/>
              <a:t>docker image save</a:t>
            </a:r>
            <a:r>
              <a:rPr lang="en-US" dirty="0"/>
              <a:t>. Saves one or more images to a tar archive (streamed to STDOUT by default).</a:t>
            </a:r>
          </a:p>
          <a:p>
            <a:r>
              <a:rPr lang="en-US" b="1" dirty="0"/>
              <a:t>docker image tag</a:t>
            </a:r>
            <a:r>
              <a:rPr lang="en-US" dirty="0"/>
              <a:t>. Creates a tag TARGET_IMAGE that refers to SOURCE_IMAGE.</a:t>
            </a:r>
            <a:endParaRPr lang="fr-CA" dirty="0"/>
          </a:p>
        </p:txBody>
      </p:sp>
    </p:spTree>
    <p:extLst>
      <p:ext uri="{BB962C8B-B14F-4D97-AF65-F5344CB8AC3E}">
        <p14:creationId xmlns:p14="http://schemas.microsoft.com/office/powerpoint/2010/main" val="148210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DDEE60-ADDE-4208-8A41-247D604BCE3A}"/>
              </a:ext>
            </a:extLst>
          </p:cNvPr>
          <p:cNvSpPr>
            <a:spLocks noGrp="1"/>
          </p:cNvSpPr>
          <p:nvPr>
            <p:ph type="title"/>
          </p:nvPr>
        </p:nvSpPr>
        <p:spPr/>
        <p:txBody>
          <a:bodyPr>
            <a:normAutofit/>
          </a:bodyPr>
          <a:lstStyle/>
          <a:p>
            <a:r>
              <a:rPr lang="en-US" dirty="0"/>
              <a:t>Prepare the environment for running containers locally</a:t>
            </a:r>
            <a:endParaRPr lang="fr-CA" dirty="0"/>
          </a:p>
        </p:txBody>
      </p:sp>
      <p:sp>
        <p:nvSpPr>
          <p:cNvPr id="3" name="Espace réservé du contenu 2">
            <a:extLst>
              <a:ext uri="{FF2B5EF4-FFF2-40B4-BE49-F238E27FC236}">
                <a16:creationId xmlns:a16="http://schemas.microsoft.com/office/drawing/2014/main" id="{B36C05AD-8781-43AC-B488-EE0CDF74A8D2}"/>
              </a:ext>
            </a:extLst>
          </p:cNvPr>
          <p:cNvSpPr>
            <a:spLocks noGrp="1"/>
          </p:cNvSpPr>
          <p:nvPr>
            <p:ph idx="1"/>
          </p:nvPr>
        </p:nvSpPr>
        <p:spPr/>
        <p:txBody>
          <a:bodyPr/>
          <a:lstStyle/>
          <a:p>
            <a:r>
              <a:rPr lang="fr-CA" dirty="0"/>
              <a:t>Install Docker Desktop</a:t>
            </a:r>
          </a:p>
          <a:p>
            <a:r>
              <a:rPr lang="fr-CA" dirty="0"/>
              <a:t>Install Visual Studio 2022 (or 2019)</a:t>
            </a:r>
          </a:p>
          <a:p>
            <a:r>
              <a:rPr lang="en-US" dirty="0"/>
              <a:t>Azure account: you should be able to create Azure Container Registry</a:t>
            </a:r>
          </a:p>
          <a:p>
            <a:r>
              <a:rPr lang="en-US" dirty="0"/>
              <a:t>Use the Bash environment in </a:t>
            </a:r>
            <a:r>
              <a:rPr lang="en-US" dirty="0">
                <a:hlinkClick r:id="rId2"/>
              </a:rPr>
              <a:t>Azure Cloud Shell</a:t>
            </a:r>
            <a:r>
              <a:rPr lang="en-US" dirty="0"/>
              <a:t>.</a:t>
            </a:r>
          </a:p>
          <a:p>
            <a:endParaRPr lang="fr-CA" dirty="0"/>
          </a:p>
        </p:txBody>
      </p:sp>
      <p:pic>
        <p:nvPicPr>
          <p:cNvPr id="1026" name="Picture 2">
            <a:extLst>
              <a:ext uri="{FF2B5EF4-FFF2-40B4-BE49-F238E27FC236}">
                <a16:creationId xmlns:a16="http://schemas.microsoft.com/office/drawing/2014/main" id="{3061557D-C986-4AD3-A4BB-F8BDC496C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0" y="4370215"/>
            <a:ext cx="3295031" cy="248778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0E04322E-7FF6-4A5D-8F8D-5C32E1D70FCC}"/>
              </a:ext>
            </a:extLst>
          </p:cNvPr>
          <p:cNvPicPr>
            <a:picLocks noChangeAspect="1"/>
          </p:cNvPicPr>
          <p:nvPr/>
        </p:nvPicPr>
        <p:blipFill>
          <a:blip r:embed="rId4"/>
          <a:stretch>
            <a:fillRect/>
          </a:stretch>
        </p:blipFill>
        <p:spPr>
          <a:xfrm>
            <a:off x="5672853" y="4402638"/>
            <a:ext cx="2048059" cy="2114843"/>
          </a:xfrm>
          <a:prstGeom prst="rect">
            <a:avLst/>
          </a:prstGeom>
        </p:spPr>
      </p:pic>
      <p:pic>
        <p:nvPicPr>
          <p:cNvPr id="9" name="Picture 2">
            <a:extLst>
              <a:ext uri="{FF2B5EF4-FFF2-40B4-BE49-F238E27FC236}">
                <a16:creationId xmlns:a16="http://schemas.microsoft.com/office/drawing/2014/main" id="{92A611E0-C54A-45CA-8D4F-68341E08F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6924" y="4370215"/>
            <a:ext cx="2398477" cy="239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6927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400</TotalTime>
  <Words>1541</Words>
  <Application>Microsoft Office PowerPoint</Application>
  <PresentationFormat>Grand écran</PresentationFormat>
  <Paragraphs>117</Paragraphs>
  <Slides>15</Slides>
  <Notes>7</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15</vt:i4>
      </vt:variant>
    </vt:vector>
  </HeadingPairs>
  <TitlesOfParts>
    <vt:vector size="24" baseType="lpstr">
      <vt:lpstr>Calibri</vt:lpstr>
      <vt:lpstr>Segoe UI</vt:lpstr>
      <vt:lpstr>Consolas</vt:lpstr>
      <vt:lpstr>Arial</vt:lpstr>
      <vt:lpstr>Open Sans</vt:lpstr>
      <vt:lpstr>Montserrat</vt:lpstr>
      <vt:lpstr>1_Office Theme</vt:lpstr>
      <vt:lpstr>3_Office Theme</vt:lpstr>
      <vt:lpstr>2_Office Theme</vt:lpstr>
      <vt:lpstr>Présentation PowerPoint</vt:lpstr>
      <vt:lpstr>Deploy an application for Azure Container Registry </vt:lpstr>
      <vt:lpstr>Présentation PowerPoint</vt:lpstr>
      <vt:lpstr>Agenda</vt:lpstr>
      <vt:lpstr>Introduction to Docker Images</vt:lpstr>
      <vt:lpstr>Anatomy of a Docker image</vt:lpstr>
      <vt:lpstr>Containers deployment </vt:lpstr>
      <vt:lpstr>Docker image commands</vt:lpstr>
      <vt:lpstr>Prepare the environment for running containers locally</vt:lpstr>
      <vt:lpstr>Présentation PowerPoint</vt:lpstr>
      <vt:lpstr>Build and store images by using Azure Container Registry</vt:lpstr>
      <vt:lpstr>Create an ACR with Azure Portal and Azure CLI</vt:lpstr>
      <vt:lpstr>Présentation PowerPoint</vt:lpstr>
      <vt:lpstr>Présentation PowerPoint</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Hamida REBAÏ</cp:lastModifiedBy>
  <cp:revision>48</cp:revision>
  <dcterms:created xsi:type="dcterms:W3CDTF">2020-08-18T20:47:27Z</dcterms:created>
  <dcterms:modified xsi:type="dcterms:W3CDTF">2021-11-01T18:55:44Z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